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9BD3270-7716-40A9-8B24-CD6DA311A58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C17BF4-8C9C-42CC-A27B-3247771AD94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960" y="332656"/>
            <a:ext cx="8229600" cy="125272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27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Отчет о выполнении плана мероприятий по противодействию коррупции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2024 </a:t>
            </a:r>
            <a:r>
              <a:rPr lang="ru-RU" sz="27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году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4248472" cy="284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51520" y="5661248"/>
            <a:ext cx="889248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Администрация муниципального образования </a:t>
            </a:r>
            <a:r>
              <a:rPr lang="ru-RU" sz="2000" dirty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Баженовское сельское </a:t>
            </a:r>
            <a:r>
              <a:rPr lang="ru-RU" sz="2000" dirty="0" smtClean="0">
                <a:solidFill>
                  <a:srgbClr val="073E87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поселение Байкаловского муниципального района Свердловской области </a:t>
            </a:r>
            <a:r>
              <a:rPr lang="ru-RU" sz="2400" dirty="0">
                <a:solidFill>
                  <a:srgbClr val="07835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7835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333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87624" y="5312379"/>
            <a:ext cx="7408333" cy="15456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Ответственный </a:t>
            </a:r>
            <a:r>
              <a:rPr lang="ru-RU" sz="1800" dirty="0">
                <a:latin typeface="Times New Roman"/>
                <a:ea typeface="Times New Roman"/>
              </a:rPr>
              <a:t>за работу по профилактике коррупционных и иных правонарушений в Администрации муниципального образования Баженовское сельское </a:t>
            </a:r>
            <a:r>
              <a:rPr lang="ru-RU" sz="1800" dirty="0" smtClean="0">
                <a:latin typeface="Times New Roman"/>
                <a:ea typeface="Times New Roman"/>
              </a:rPr>
              <a:t>поселение </a:t>
            </a:r>
            <a:r>
              <a:rPr lang="ru-RU" sz="1800" dirty="0" smtClean="0">
                <a:latin typeface="Times New Roman"/>
                <a:ea typeface="Times New Roman"/>
              </a:rPr>
              <a:t>– Сутягин И.Е.</a:t>
            </a: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252728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222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 algn="just">
              <a:lnSpc>
                <a:spcPct val="120000"/>
              </a:lnSpc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злоупотребление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lvl="0">
              <a:lnSpc>
                <a:spcPct val="120000"/>
              </a:lnSpc>
              <a:spcBef>
                <a:spcPct val="20000"/>
              </a:spcBef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Коррупция- это</a:t>
            </a:r>
          </a:p>
        </p:txBody>
      </p:sp>
    </p:spTree>
    <p:extLst>
      <p:ext uri="{BB962C8B-B14F-4D97-AF65-F5344CB8AC3E}">
        <p14:creationId xmlns:p14="http://schemas.microsoft.com/office/powerpoint/2010/main" val="377796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Calibri"/>
              </a:rPr>
              <a:t> Постановлением главы МО Баженовское сельское поселение от 30.12.2020г. № 167 утвержден план </a:t>
            </a:r>
            <a:r>
              <a:rPr lang="ru-RU" b="1" dirty="0">
                <a:latin typeface="Times New Roman"/>
                <a:ea typeface="Calibri"/>
              </a:rPr>
              <a:t>мероприятий по противодействию коррупции в муниципальном образовании Баженовское сельское поселение на </a:t>
            </a:r>
            <a:r>
              <a:rPr lang="ru-RU" b="1" dirty="0" smtClean="0">
                <a:latin typeface="Times New Roman"/>
                <a:ea typeface="Calibri"/>
              </a:rPr>
              <a:t>2021-2023 годы ( в ред. от 13.09.2021 № 131), содержащий 24 мероприятия.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Calibri"/>
              </a:rPr>
              <a:t>В </a:t>
            </a:r>
            <a:r>
              <a:rPr lang="ru-RU" b="1" dirty="0" smtClean="0">
                <a:latin typeface="Times New Roman"/>
                <a:ea typeface="Calibri"/>
              </a:rPr>
              <a:t>2024 </a:t>
            </a:r>
            <a:r>
              <a:rPr lang="ru-RU" b="1" dirty="0" smtClean="0">
                <a:latin typeface="Times New Roman"/>
                <a:ea typeface="Calibri"/>
              </a:rPr>
              <a:t>году исполнено  23 мероприятия в полном объеме в установленные сроки. 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1400" dirty="0">
              <a:latin typeface="Times New Roman"/>
              <a:ea typeface="Calibri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Базовые документы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996886"/>
              </p:ext>
            </p:extLst>
          </p:nvPr>
        </p:nvGraphicFramePr>
        <p:xfrm>
          <a:off x="899592" y="2852936"/>
          <a:ext cx="740886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2419468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Комиссия по соблюдению требований к служебному поведению муниципальных служащих, замещающих должности в Администрации муниципального образования Баженовское сельское поселение и урегулированию конфликта интересов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Комиссия по координации работы по противодействию коррупции в муниципальном образовании Баженовское сельское поселение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6048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году проведено 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заседания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году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73E8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проведено 4 заседания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муниципальном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образовании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Баженовское сельское поселение созданы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действуют комиссии: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7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564904"/>
            <a:ext cx="7408333" cy="34506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году проведена экспертиза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нормативно – правовых актов.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проведения антикоррупционной экспертизы проекты муниципальных нормативно правовых актов направляются в прокуратуру Байкаловского района.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целях обеспечения участия независимых экспертов в проведении независимой антикоррупционной экспертизы проекты НПА размещаются на официальном сайте администрации. Коррупциогенных фактов не выявлено.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Заключений независимых экспертов в отношении нормативно правовых актов Баженовского сельского поселения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году не поступало.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6631"/>
            <a:ext cx="8229600" cy="1728193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муниципальном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образовании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Баженовское сельское поселение проводится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антикоррупционная экспертиза нормативных правовых актов в целях выявления в них положений, способствующих созданию условий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проявления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коррупции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8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852936"/>
            <a:ext cx="8280920" cy="3450696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-Составление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и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актуализация таблиц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с анкетными данными лиц, замещающих муниципальные должности, и муниципальных служащих, их родственников и свойственников, представленными при назначении на указанные должности и поступлении на такую службы, в целях предотвращения и урегулирования конфликта интересов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.</a:t>
            </a:r>
          </a:p>
          <a:p>
            <a:pPr marL="0" lvl="0" indent="0" algn="just">
              <a:spcBef>
                <a:spcPts val="600"/>
              </a:spcBef>
              <a:buClr>
                <a:srgbClr val="B13F9A"/>
              </a:buClr>
              <a:buSzPct val="73000"/>
              <a:buNone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Liberation Serif" pitchFamily="18" charset="0"/>
              </a:rPr>
              <a:t>-Проведение анализа: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Liberation Serif" pitchFamily="18" charset="0"/>
              </a:rPr>
              <a:t>достоверности и полноты сведений о доходах, об имуществе и обязательствах имущественного характера лиц, претендующих на замещение муниципальных должностей   и должностей муниципальной  службы, замещающих муниципальные должности,  должности муниципальной  службы в администрации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Liberation Serif" pitchFamily="18" charset="0"/>
              </a:rPr>
              <a:t>МО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Liberation Serif" pitchFamily="18" charset="0"/>
              </a:rPr>
              <a:t>  и членов их семей; соблюдения лицами, замещающими муниципальные  должности муниципальными служащими ограничений и запретов, установленных Федеральными законами от 02.03.2007 № 25-ФЗ «О муниципальной службе в  Российской Федерации» и от 25.12.2008 № 273-ФЗ «О противодействии коррупции»</a:t>
            </a:r>
          </a:p>
          <a:p>
            <a:pPr marL="0" indent="0">
              <a:spcAft>
                <a:spcPts val="0"/>
              </a:spcAft>
              <a:buNone/>
            </a:pPr>
            <a:endParaRPr lang="ru-RU" sz="2800" dirty="0">
              <a:latin typeface="Times New Roman"/>
              <a:ea typeface="Calibri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93854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Меры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повышению эффективности контроля  за соблюдением лицами, замещающими должности муниципальной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службы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о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</a:rPr>
              <a:t>противодействии коррупции, касающихся предотвращения и урегулирования конфликта интересов, в том числе за привлечением таких лиц к ответственности в случае их несоблюдения</a:t>
            </a:r>
            <a:r>
              <a:rPr lang="ru-RU" sz="2800" dirty="0">
                <a:latin typeface="Times New Roman"/>
                <a:ea typeface="Calibri"/>
              </a:rPr>
              <a:t/>
            </a:r>
            <a:br>
              <a:rPr lang="ru-RU" sz="2800" dirty="0">
                <a:latin typeface="Times New Roman"/>
                <a:ea typeface="Calibri"/>
              </a:rPr>
            </a:b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667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Сведения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представлены 6 муниципальными служащими и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 руководителями муниципальных учреждении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полном объеме в установленные сроки, с использованием специального программного обеспечения «Справки БК»</a:t>
            </a:r>
            <a:b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При предоставлении сведений муниципальные служащие использовали электронный сервис «Личный кабинет налогоплательщика» ФНС России.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   За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отчетный период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2023 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года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была принята </a:t>
            </a:r>
            <a:r>
              <a:rPr lang="ru-RU" sz="20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23 справки</a:t>
            </a:r>
            <a:endParaRPr lang="ru-RU" sz="18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Сведения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 доходах, расходах, об имуществе и обязательствах имущественного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характера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в отношении себя, своих супруг (супругов) и несовершеннолетних детей 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1400" dirty="0">
                <a:latin typeface="Calibri"/>
                <a:ea typeface="Calibri"/>
                <a:cs typeface="Times New Roman"/>
              </a:rPr>
              <a:t/>
            </a:r>
            <a:br>
              <a:rPr lang="ru-RU" sz="1400" dirty="0">
                <a:latin typeface="Calibri"/>
                <a:ea typeface="Calibri"/>
                <a:cs typeface="Times New Roman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4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сообщений от граждан и организаций о коррупционных правонарушениях и фактах коррупции, совершенных работниками администрации не поступало. Муниципальные служащие  администрации не заявляли о попытках склонения их к совершению коррупционных правонарушений. Фактов получения подарков работникам администрации не зафиксировано, муниципальные служащие, и глава поселения не заявляли о получении  подарков. 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8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на заседании комиссии по соблюдению требований к служебному поведению муниципальных служащих и соблюдению конфликта интересов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рассмотрено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уведомления на согласование иной оплачиваемой работы во внерабочее время без возникновения конфликта интересов.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Факты нарушения запретов, ограничений и требований, установленных в целях противодействия коррупции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году отсутствуют.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Осуществление мероприятий по обеспечению соблюдения ограничений и запретов, требований о предотвращении или урегулировании конфликта интересов. 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18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313682"/>
              </p:ext>
            </p:extLst>
          </p:nvPr>
        </p:nvGraphicFramePr>
        <p:xfrm>
          <a:off x="0" y="2636912"/>
          <a:ext cx="9144001" cy="4365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273"/>
                <a:gridCol w="6917861"/>
                <a:gridCol w="1571867"/>
              </a:tblGrid>
              <a:tr h="624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строки 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целевого показателя 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целевого показателя на </a:t>
                      </a:r>
                      <a:r>
                        <a:rPr lang="ru-RU" sz="1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</a:tr>
              <a:tr h="724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проектов нормативных правовых актов, прошедших антикоррупционную экспертизу в отчетном периоде, от общего количества проектов нормативных правовых актов, подлежащих антикоррупционной экспертизе в отчетном периоде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</a:tr>
              <a:tr h="1206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муниципальных служащих муниципального образования Баженовское сельское поселение,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муниципального образования Баженовское сельское поселение, обязанных представлять такие сведения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</a:tr>
              <a:tr h="965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муниципальных служащих, допустивших нарушения законодательства об ограничениях и запретах, требованиях о предотвращении или об урегулировании конфликта интересов, иных обязанностей, установленных в целях противодействия коррупции от общего числа муниципальных служащих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</a:tr>
              <a:tr h="8446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обращений о коррупционных проявлениях муниципальных служащих и работников Администрации муниципального образования Баженовское сельское поселение, факты которых подтвердились, от общего количества обращений (сообщений) о коррупции</a:t>
                      </a:r>
                      <a:endParaRPr lang="ru-RU" sz="105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856" marR="28856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/>
                <a:ea typeface="Times New Roman"/>
              </a:rPr>
              <a:t/>
            </a:r>
            <a:br>
              <a:rPr lang="ru-RU" sz="2000" b="1" dirty="0" smtClean="0">
                <a:latin typeface="Times New Roman"/>
                <a:ea typeface="Times New Roman"/>
              </a:rPr>
            </a:br>
            <a:r>
              <a:rPr lang="ru-RU" sz="2000" b="1" dirty="0">
                <a:latin typeface="Times New Roman"/>
                <a:ea typeface="Times New Roman"/>
              </a:rPr>
              <a:t/>
            </a:r>
            <a:br>
              <a:rPr lang="ru-RU" sz="2000" b="1" dirty="0">
                <a:latin typeface="Times New Roman"/>
                <a:ea typeface="Times New Roman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ПЕРЕЧЕНЬ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ЦЕЛЕВЫХ ПОКАЗАТЕЛЕЙ РЕАЛИЗАЦИИ ПЛАНА МЕРОПРИЯТИЙ ПО ПРОТИВОДЕЙСТВИЮ КОРРУПЦИИ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В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МУНИЦИПАЛЬНОМ ОБРАЗОВАНИИ БАЖЕНОВСКОЕ СЕЛЬСКОЕ ПОСЕЛЕНИЕ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Calibri"/>
              </a:rPr>
              <a:t>ЗА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2024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ГОД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4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361</TotalTime>
  <Words>720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Отчет о выполнении плана мероприятий по противодействию коррупции в 2024 году</vt:lpstr>
      <vt:lpstr>Коррупция- это</vt:lpstr>
      <vt:lpstr>Базовые документы</vt:lpstr>
      <vt:lpstr>В муниципальном образовании Баженовское сельское поселение созданы и действуют комиссии:</vt:lpstr>
      <vt:lpstr>В муниципальном образовании Баженовское сельское поселение проводится антикоррупционная экспертиза нормативных правовых актов в целях выявления в них положений, способствующих созданию условий для проявления коррупции.  </vt:lpstr>
      <vt:lpstr>Меры по повышению эффективности контроля  за соблюдением лицами, замещающими должности муниципальной службы о противодействии коррупции, касающихся предотвращения и урегулирования конфликта интересов, в том числе за привлечением таких лиц к ответственности в случае их несоблюдения </vt:lpstr>
      <vt:lpstr>    Сведения о доходах, расходах, об имуществе и обязательствах имущественного характера в отношении себя, своих супруг (супругов) и несовершеннолетних детей       </vt:lpstr>
      <vt:lpstr>Осуществление мероприятий по обеспечению соблюдения ограничений и запретов, требований о предотвращении или урегулировании конфликта интересов. </vt:lpstr>
      <vt:lpstr>  ПЕРЕЧЕНЬ ЦЕЛЕВЫХ ПОКАЗАТЕЛЕЙ РЕАЛИЗАЦИИ ПЛАНА МЕРОПРИЯТИЙ ПО ПРОТИВОДЕЙСТВИЮ КОРРУПЦИИ В МУНИЦИПАЛЬНОМ ОБРАЗОВАНИИ БАЖЕНОВСКОЕ СЕЛЬСКОЕ ПОСЕЛЕНИЕ ЗА 2024 ГОД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30</cp:revision>
  <dcterms:created xsi:type="dcterms:W3CDTF">2021-01-18T05:36:02Z</dcterms:created>
  <dcterms:modified xsi:type="dcterms:W3CDTF">2025-01-21T04:00:14Z</dcterms:modified>
</cp:coreProperties>
</file>